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s>

</file>

<file path=ppt/media/image1.png>
</file>

<file path=ppt/media/image1.tif>
</file>

<file path=ppt/media/image2.png>
</file>

<file path=ppt/media/media1.m4a>
</file>

<file path=ppt/media/media2.m4a>
</file>

<file path=ppt/media/media3.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2" name="Shape 132"/>
          <p:cNvSpPr/>
          <p:nvPr>
            <p:ph type="sldImg"/>
          </p:nvPr>
        </p:nvSpPr>
        <p:spPr>
          <a:xfrm>
            <a:off x="1143000" y="685800"/>
            <a:ext cx="4572000" cy="3429000"/>
          </a:xfrm>
          <a:prstGeom prst="rect">
            <a:avLst/>
          </a:prstGeom>
        </p:spPr>
        <p:txBody>
          <a:bodyPr/>
          <a:lstStyle/>
          <a:p>
            <a:pPr/>
          </a:p>
        </p:txBody>
      </p:sp>
      <p:sp>
        <p:nvSpPr>
          <p:cNvPr id="133" name="Shape 13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Shape 140"/>
          <p:cNvSpPr/>
          <p:nvPr>
            <p:ph type="sldImg"/>
          </p:nvPr>
        </p:nvSpPr>
        <p:spPr>
          <a:prstGeom prst="rect">
            <a:avLst/>
          </a:prstGeom>
        </p:spPr>
        <p:txBody>
          <a:bodyPr/>
          <a:lstStyle/>
          <a:p>
            <a:pPr/>
          </a:p>
        </p:txBody>
      </p:sp>
      <p:sp>
        <p:nvSpPr>
          <p:cNvPr id="141" name="Shape 141"/>
          <p:cNvSpPr/>
          <p:nvPr>
            <p:ph type="body" sz="quarter" idx="1"/>
          </p:nvPr>
        </p:nvSpPr>
        <p:spPr>
          <a:prstGeom prst="rect">
            <a:avLst/>
          </a:prstGeom>
        </p:spPr>
        <p:txBody>
          <a:bodyPr/>
          <a:lstStyle/>
          <a:p>
            <a:pPr/>
            <a:r>
              <a:t>The world that emerged after 1870 was globalized: in communication (with implications for finance and organization), in transportation (with implications for goods traffic and human migration), and in the dominance of “openness”—Britain was open, Britain was successful, and so other nations thought they should be open as well. Thus inventions diffused around the world—slowly and unevenly, but they did diffuse—economies could and did enrich themselves by finding more productive niches in the then-current world of division of labor. These, together, plausibly, nearly doubled the world economy’s underlying rate of economic growth from its pre-1870 Industrial Revolution era pace of about half a percent per year in worldwide technological and organizational competence. </a:t>
            </a:r>
          </a:p>
          <a:p>
            <a:pPr/>
          </a:p>
          <a:p>
            <a:pPr/>
            <a:r>
              <a:t>We can see the importance of international migration and of technological diffusion by looking at one particular individuals in the world of 1900 who took great advantage of the power to move and use knowledge. One such migrant was named Herbert Hoover.</a:t>
            </a:r>
          </a:p>
          <a:p>
            <a:pPr/>
          </a:p>
          <a:p>
            <a:pPr/>
            <a:r>
              <a:t>Herbert Hoover was born in 1874 in Iowa. His father was a blacksmith. He was orphaned at 10. In 1885 he started moving west—first to Oregon to live with an uncle and aunt; second to California as the first student to attend Stanford University (then free), where he became a mining engineer, graduating in 1895 in the distressed aftermath of the Panic of 1893. </a:t>
            </a:r>
          </a:p>
          <a:p>
            <a:pPr/>
          </a:p>
          <a:p>
            <a:pPr/>
            <a:r>
              <a:t>His first job was as a mine laborer in Grass Valley, at 600 dollars a year. His next was as an intern and special assistant to mining engineer Louis Janin at 2400 dollars a year.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Then in 1897 he crossed the Pacific to first Australia, working first for Bewick, Moreing for 7000 dollars a year, and then to China, working at 20,000 a year and up. It was China where he made his fortune. We will see how later on.</a:t>
            </a:r>
          </a:p>
          <a:p>
            <a:pPr/>
          </a:p>
          <a:p>
            <a:pPr/>
            <a:r>
              <a:t>By 1901 and up until 1917 his base was London. He worked as a consulting engineer and investor, with jobs and investments in Australia, China, Russia, Burma, Italy, and Central America in addition to the United States. In 1917 he moved back to America, where he was appointed Secretary of Commerce in 1925 and elected president in 1928. From son of the town blacksmith to college graduate to multimillionaire mining consultant to elected President of the United States in 1928—was anyone else’s ascent so far and so fast even in America?</a:t>
            </a:r>
          </a:p>
          <a:p>
            <a:pPr/>
          </a:p>
          <a:p>
            <a:pPr/>
            <a:r>
              <a:t>Let’s talk about his fortune—China’s Kaiping coal mine. The mine was both a public governmental project and a private capitalist enterprise. The mine director was both an employee of the company’s Hong Kong shareholders and an official of the Qing administrative bureaucracy. Thus when mine director-general Tang Tingshu died in 1892 his replacement, Chang Yenmao, was neither a merchant nor an industrialist nor an engineer. Chang Yenmao was a political fixer for the Empress Dowager Cixi. By 1900 Chang Yenmao was perhaps the wealthiest men in Tientsin. </a:t>
            </a:r>
          </a:p>
          <a:p>
            <a:pPr/>
          </a:p>
          <a:p>
            <a:pPr/>
            <a:r>
              <a:t>In 1901 Herbert Hoover took over the mine. He found that the 9000-worker payroll had been padded by 6000 names, and that the director of personnel doing the padding and collecting the wages had paid Chang Yenmao £10000—50,000—for the post. Under Chang Yenmao the company paid £20000—100000 dollars—a year in dividends. Hoover was able to pay out £150,000—750,000 dollars—a year in dividends.</a:t>
            </a:r>
          </a:p>
          <a:p>
            <a:pPr/>
          </a:p>
          <a:p>
            <a:pPr/>
            <a:r>
              <a:t>“Herbert Hoover took over”? you say. Yes. Herbert Hoover at the time was a 26 year-old expatriate mining engineer on the make. Herbert Hoover arrived in Tientsin in 1900 just in time to be besieged in the city by the Boxer—a better translation would be the “Fighters United for Justice”—Rebellion. Mine director-general Chang Yenmao had fled to inside Tientsin. He feared, rightly, that the Boxers would execute him as a corrupt puppet of the Europeans. Inside Tientsin he found that the besieged Europeans wanted to execute him for passing intelligence to the Boxers.</a:t>
            </a:r>
          </a:p>
          <a:p>
            <a:pPr/>
          </a:p>
          <a:p>
            <a:pPr/>
            <a:r>
              <a:t>Somehow Hoover got Chang released from prison. Somehow Chang gave Hoover a power of attorney to reincorporate the Kaiping mine as a British-flag enterprise in London, controlled completely by Herbert Hoover as the representative on the spot of the London-based majority shareholders. </a:t>
            </a:r>
          </a:p>
          <a:p>
            <a:pPr/>
          </a:p>
          <a:p>
            <a:pPr/>
            <a:r>
              <a:t>The new company also had a Europeans-only club. </a:t>
            </a:r>
          </a:p>
          <a:p>
            <a:pPr/>
          </a:p>
          <a:p>
            <a:pPr/>
            <a:r>
              <a:t>The local British charge d'affaires on the spot was disgusted at how Hoover and company had: “made a pretty pile at the expense of the Chinese.... legally the Board of Directors were unassailable... but... morally they were in the wrong.... [Britain should not] give its countenance to a financial transaction which had fleeced Chinese shareholders... lined the pockets of an Anglo-Belgian gang…” And Chang Yenmao and his associates were “wild… [because] they thought themselves rather smarter... and got themselves fairly had by a Yankee man of straw…” named Herbert Hoover.</a:t>
            </a:r>
          </a:p>
          <a:p>
            <a:pPr/>
          </a:p>
          <a:p>
            <a:pPr/>
            <a:r>
              <a:t>We can try to read Herbert Hoover’s mind: Perhaps Herbert Hoover thought that the old shareholders should be grateful that Hoover and his partners had only charged them only 62.5% of the company because:</a:t>
            </a:r>
          </a:p>
          <a:p>
            <a:pPr/>
          </a:p>
          <a:p>
            <a:pPr/>
            <a:r>
              <a:t>* The alternative was for the Russians to have confiscated the entire mine as war reparations, leaving old shareholders with zero.</a:t>
            </a:r>
          </a:p>
          <a:p>
            <a:pPr/>
            <a:r>
              <a:t>* Chang Yenmao was a corrupt thief, untouchable because of his status in the Qing court. He was stealing from the company by padding the payroll with 6000 extra workers at $50 a year. That’s $300,000 a year stolen. We got that back for the shareholders.</a:t>
            </a:r>
          </a:p>
          <a:p>
            <a:pPr/>
            <a:r>
              <a:t>* Hoover would make the mine run productively and profitably. Chang Yenmao, neither a mining engineer nor a merchant, could not</a:t>
            </a:r>
          </a:p>
          <a:p>
            <a:pPr/>
            <a:r>
              <a:t>* The old shareholders’ 37.5% of the post-Hoover $750,000 a year in dividends is about 270,000 dollars—that is nearly three times the 100,000 dollars a year in dividends the old company had paid: Hoover had thus nearly tripled the value of the old stockholders’ shares.</a:t>
            </a:r>
          </a:p>
          <a:p>
            <a:pPr/>
          </a:p>
          <a:p>
            <a:pPr/>
            <a:r>
              <a:t>In later days, depending on his mood, Herbert Hoover would either say (a) that he had done the shareholders a great favor by taking the mine away from that thief Chang Yenmao, or (b) that he had dealt straight with Chang Yenmao but had then been double-crossed by the Belgian financiers back in Europe. Either story on its own might have been credible. But the combination of the two was awkward.</a:t>
            </a:r>
          </a:p>
          <a:p>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Shape 156"/>
          <p:cNvSpPr/>
          <p:nvPr>
            <p:ph type="sldImg"/>
          </p:nvPr>
        </p:nvSpPr>
        <p:spPr>
          <a:prstGeom prst="rect">
            <a:avLst/>
          </a:prstGeom>
        </p:spPr>
        <p:txBody>
          <a:bodyPr/>
          <a:lstStyle/>
          <a:p>
            <a:pPr/>
          </a:p>
        </p:txBody>
      </p:sp>
      <p:sp>
        <p:nvSpPr>
          <p:cNvPr id="157" name="Shape 157"/>
          <p:cNvSpPr/>
          <p:nvPr>
            <p:ph type="body" sz="quarter" idx="1"/>
          </p:nvPr>
        </p:nvSpPr>
        <p:spPr>
          <a:prstGeom prst="rect">
            <a:avLst/>
          </a:prstGeom>
        </p:spPr>
        <p:txBody>
          <a:bodyPr/>
          <a:lstStyle/>
          <a:p>
            <a:pPr/>
            <a:r>
              <a:t>Then Herbert Hoover decided he wanted to do politics, or something political-like. World War I came. The first thing that happened in World War I was that imperial Germany attacked and conquered Belgium. The war had started because terrorists with very close links to elements in the Serbian government in Belgrade had assassinated Franz Ferdinand, the heir to the Austrian Emperor and Hungarian King Franz Josef in Vienna; Austria wanted Serbia to pay and suffer; and Russia objected. Germany and Austria thus found themselves fighting Russia, France—and Britain. Britain's plan for fighting the war was to use its Navy to cut off food imports to Germany so that the Germans would starve and eventually surrender. Belgium was behind the German lines, and the Germans did not see why the Belgians should eat any better than the Germans. </a:t>
            </a:r>
          </a:p>
          <a:p>
            <a:pPr/>
          </a:p>
          <a:p>
            <a:pPr/>
            <a:r>
              <a:t>Hoover managed to raise money to send and pursuade the British to let food ships go to Belgium and the Germans to let at least some of the food stay in Belgium.</a:t>
            </a:r>
          </a:p>
          <a:p>
            <a:pPr/>
          </a:p>
          <a:p>
            <a:pPr/>
            <a:r>
              <a:t>After World War I he doubled down on the world’s second large-scale NGO, after the Red Cross, managing post-war famine relief throughout Europe, in including communist and civil war-torn Russia. </a:t>
            </a:r>
          </a:p>
          <a:p>
            <a:pPr/>
          </a:p>
          <a:p>
            <a:pPr/>
            <a:r>
              <a:t>Then he was appointed Commece Secretary in the Coolidge administration as a sop to the weakening progressive faction of Republicans. Hoover had made a second fortune in the 1900s and early 1910s as a mining consultant, bringing procedures and technologies in mines around the world up to modern standards. Hoover’s big idea was that the Commerce Department could do the same thing for American industry—be an engineering-focused McKinsey for the country as a whole, and do it for free.</a:t>
            </a:r>
          </a:p>
          <a:p>
            <a:pPr/>
          </a:p>
          <a:p>
            <a:pPr/>
            <a:r>
              <a:t>While in government, Hoover did an impressive job coordinating flood relief. And so he, over the protests of the Republican Party’s Old Guard, got the nomination for president in 1928—but under the condition that he pick not his own people, but rather have Republican worthies in key posts. And so he was not prepared for what was going to happen in his presidency: the Great Depression.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80"/>
            </a:lvl1pPr>
          </a:lstStyle>
          <a:p>
            <a:pPr/>
            <a:r>
              <a:t>Lecture: A Face of Globalization—Control &amp; Technology</a:t>
            </a:r>
          </a:p>
        </p:txBody>
      </p:sp>
      <p:sp>
        <p:nvSpPr>
          <p:cNvPr id="136" name="This course covers the history of the long twentieth century, beginning in 1870 and ending in 2016:…"/>
          <p:cNvSpPr txBox="1"/>
          <p:nvPr>
            <p:ph type="body" idx="4294967295"/>
          </p:nvPr>
        </p:nvSpPr>
        <p:spPr>
          <a:xfrm>
            <a:off x="277662" y="1267120"/>
            <a:ext cx="5199066" cy="5397505"/>
          </a:xfrm>
          <a:prstGeom prst="rect">
            <a:avLst/>
          </a:prstGeom>
        </p:spPr>
        <p:txBody>
          <a:bodyPr lIns="45718" tIns="45718" rIns="45718" bIns="45718" anchor="t"/>
          <a:lstStyle/>
          <a:p>
            <a:pPr marL="0" indent="0" defTabSz="342900">
              <a:spcBef>
                <a:spcPts val="600"/>
              </a:spcBef>
              <a:buSzTx/>
              <a:buNone/>
              <a:defRPr b="1" sz="1800">
                <a:uFill>
                  <a:solidFill>
                    <a:srgbClr val="000000"/>
                  </a:solidFill>
                </a:uFill>
                <a:latin typeface="Times New Roman"/>
                <a:ea typeface="Times New Roman"/>
                <a:cs typeface="Times New Roman"/>
                <a:sym typeface="Times New Roman"/>
              </a:defRPr>
            </a:pPr>
            <a:r>
              <a:t>Herbert Hoover. Born in 1874 in Iowa. Father a blacksmith. Orphaned at 10:</a:t>
            </a:r>
          </a:p>
          <a:p>
            <a:pPr marL="180472" indent="-180472" defTabSz="342900">
              <a:spcBef>
                <a:spcPts val="600"/>
              </a:spcBef>
              <a:buSzPct val="100000"/>
              <a:defRPr sz="1800">
                <a:uFill>
                  <a:solidFill>
                    <a:srgbClr val="000000"/>
                  </a:solidFill>
                </a:uFill>
                <a:latin typeface="Times New Roman"/>
                <a:ea typeface="Times New Roman"/>
                <a:cs typeface="Times New Roman"/>
                <a:sym typeface="Times New Roman"/>
              </a:defRPr>
            </a:pPr>
            <a:r>
              <a:t>Farmed out to be raised in Oregon by an uncle and aunt</a:t>
            </a:r>
          </a:p>
          <a:p>
            <a:pPr marL="180472" indent="-180472" defTabSz="342900">
              <a:spcBef>
                <a:spcPts val="600"/>
              </a:spcBef>
              <a:buSzPct val="100000"/>
              <a:defRPr sz="1800">
                <a:uFill>
                  <a:solidFill>
                    <a:srgbClr val="000000"/>
                  </a:solidFill>
                </a:uFill>
                <a:latin typeface="Times New Roman"/>
                <a:ea typeface="Times New Roman"/>
                <a:cs typeface="Times New Roman"/>
                <a:sym typeface="Times New Roman"/>
              </a:defRPr>
            </a:pPr>
            <a:r>
              <a:t>First student to attend Stanford University (then free)</a:t>
            </a:r>
          </a:p>
          <a:p>
            <a:pPr marL="180472" indent="-180472" defTabSz="342900">
              <a:spcBef>
                <a:spcPts val="600"/>
              </a:spcBef>
              <a:buSzPct val="100000"/>
              <a:defRPr sz="1800">
                <a:uFill>
                  <a:solidFill>
                    <a:srgbClr val="000000"/>
                  </a:solidFill>
                </a:uFill>
                <a:latin typeface="Times New Roman"/>
                <a:ea typeface="Times New Roman"/>
                <a:cs typeface="Times New Roman"/>
                <a:sym typeface="Times New Roman"/>
              </a:defRPr>
            </a:pPr>
            <a:r>
              <a:t>Graduating in 1895 in the distressed aftermath of the Panic of 1893</a:t>
            </a:r>
          </a:p>
          <a:p>
            <a:pPr marL="180472" indent="-180472" defTabSz="342900">
              <a:spcBef>
                <a:spcPts val="600"/>
              </a:spcBef>
              <a:buSzPct val="100000"/>
              <a:defRPr sz="1800">
                <a:uFill>
                  <a:solidFill>
                    <a:srgbClr val="000000"/>
                  </a:solidFill>
                </a:uFill>
                <a:latin typeface="Times New Roman"/>
                <a:ea typeface="Times New Roman"/>
                <a:cs typeface="Times New Roman"/>
                <a:sym typeface="Times New Roman"/>
              </a:defRPr>
            </a:pPr>
            <a:r>
              <a:t>Became a mining engineer.</a:t>
            </a:r>
          </a:p>
          <a:p>
            <a:pPr marL="180472" indent="-180472" defTabSz="342900">
              <a:spcBef>
                <a:spcPts val="600"/>
              </a:spcBef>
              <a:buSzPct val="100000"/>
              <a:defRPr sz="1800">
                <a:uFill>
                  <a:solidFill>
                    <a:srgbClr val="000000"/>
                  </a:solidFill>
                </a:uFill>
                <a:latin typeface="Times New Roman"/>
                <a:ea typeface="Times New Roman"/>
                <a:cs typeface="Times New Roman"/>
                <a:sym typeface="Times New Roman"/>
              </a:defRPr>
            </a:pPr>
            <a:r>
              <a:t>First job was as a mine laborer in Grass Valley, at 600 dollars a year. </a:t>
            </a:r>
          </a:p>
          <a:p>
            <a:pPr lvl="1" marL="523372" indent="-180472" defTabSz="342900">
              <a:spcBef>
                <a:spcPts val="600"/>
              </a:spcBef>
              <a:buSzPct val="100000"/>
              <a:defRPr sz="1800">
                <a:uFill>
                  <a:solidFill>
                    <a:srgbClr val="000000"/>
                  </a:solidFill>
                </a:uFill>
                <a:latin typeface="Times New Roman"/>
                <a:ea typeface="Times New Roman"/>
                <a:cs typeface="Times New Roman"/>
                <a:sym typeface="Times New Roman"/>
              </a:defRPr>
            </a:pPr>
            <a:r>
              <a:t>In today’s dollars, $9/hr—but same relative income as $80/hour today</a:t>
            </a:r>
          </a:p>
          <a:p>
            <a:pPr lvl="1" marL="523372" indent="-180472" defTabSz="342900">
              <a:spcBef>
                <a:spcPts val="600"/>
              </a:spcBef>
              <a:buSzPct val="100000"/>
              <a:defRPr sz="1800">
                <a:uFill>
                  <a:solidFill>
                    <a:srgbClr val="000000"/>
                  </a:solidFill>
                </a:uFill>
                <a:latin typeface="Times New Roman"/>
                <a:ea typeface="Times New Roman"/>
                <a:cs typeface="Times New Roman"/>
                <a:sym typeface="Times New Roman"/>
              </a:defRPr>
            </a:pPr>
            <a:r>
              <a:t>multiples of x30, x8 for inflation and real income growth</a:t>
            </a:r>
          </a:p>
          <a:p>
            <a:pPr marL="180472" indent="-180472" defTabSz="342900">
              <a:spcBef>
                <a:spcPts val="600"/>
              </a:spcBef>
              <a:buSzPct val="100000"/>
              <a:defRPr sz="1800">
                <a:uFill>
                  <a:solidFill>
                    <a:srgbClr val="000000"/>
                  </a:solidFill>
                </a:uFill>
                <a:latin typeface="Times New Roman"/>
                <a:ea typeface="Times New Roman"/>
                <a:cs typeface="Times New Roman"/>
                <a:sym typeface="Times New Roman"/>
              </a:defRPr>
            </a:pPr>
            <a:r>
              <a:t>Next was as an intern and special assistant to mining engineer Louis Janin at 2400 dollars a year. </a:t>
            </a:r>
          </a:p>
        </p:txBody>
      </p:sp>
      <p:pic>
        <p:nvPicPr>
          <p:cNvPr id="137" name="Image" descr="Image"/>
          <p:cNvPicPr>
            <a:picLocks noChangeAspect="1"/>
          </p:cNvPicPr>
          <p:nvPr/>
        </p:nvPicPr>
        <p:blipFill>
          <a:blip r:embed="rId3">
            <a:extLst/>
          </a:blip>
          <a:stretch>
            <a:fillRect/>
          </a:stretch>
        </p:blipFill>
        <p:spPr>
          <a:xfrm>
            <a:off x="5563826" y="1267123"/>
            <a:ext cx="3286340" cy="5258141"/>
          </a:xfrm>
          <a:prstGeom prst="rect">
            <a:avLst/>
          </a:prstGeom>
          <a:ln w="12700">
            <a:miter lim="400000"/>
          </a:ln>
        </p:spPr>
      </p:pic>
      <p:sp>
        <p:nvSpPr>
          <p:cNvPr id="138" name="2:00 of audio in this slide; 9:15  in this slide group"/>
          <p:cNvSpPr txBox="1"/>
          <p:nvPr/>
        </p:nvSpPr>
        <p:spPr>
          <a:xfrm>
            <a:off x="4218824" y="6525263"/>
            <a:ext cx="4925176" cy="3327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r">
              <a:defRPr sz="1600"/>
            </a:lvl1pPr>
          </a:lstStyle>
          <a:p>
            <a:pPr/>
            <a:r>
              <a:t>2:00 of audio in this slide; 9:15  in this slide group</a:t>
            </a:r>
          </a:p>
        </p:txBody>
      </p:sp>
      <p:pic>
        <p:nvPicPr>
          <p:cNvPr id="139"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3535003" fill="hold"/>
                                        <p:tgtEl>
                                          <p:spTgt spid="13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3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1. My Grand Narrative"/>
          <p:cNvSpPr txBox="1"/>
          <p:nvPr>
            <p:ph type="title" idx="4294967295"/>
          </p:nvPr>
        </p:nvSpPr>
        <p:spPr>
          <a:xfrm>
            <a:off x="277663" y="-3"/>
            <a:ext cx="8572501" cy="1267128"/>
          </a:xfrm>
          <a:prstGeom prst="rect">
            <a:avLst/>
          </a:prstGeom>
        </p:spPr>
        <p:txBody>
          <a:bodyPr lIns="45718" tIns="45718" rIns="45718" bIns="45718"/>
          <a:lstStyle>
            <a:lvl1pPr>
              <a:defRPr sz="6000">
                <a:solidFill>
                  <a:srgbClr val="000080"/>
                </a:solidFill>
              </a:defRPr>
            </a:lvl1pPr>
          </a:lstStyle>
          <a:p>
            <a:pPr/>
            <a:r>
              <a:t>Herbert Hoover II</a:t>
            </a:r>
          </a:p>
        </p:txBody>
      </p:sp>
      <p:sp>
        <p:nvSpPr>
          <p:cNvPr id="144" name="This course covers the history of the long twentieth century, beginning in 1870 and ending in 2016:…"/>
          <p:cNvSpPr txBox="1"/>
          <p:nvPr>
            <p:ph type="body" idx="4294967295"/>
          </p:nvPr>
        </p:nvSpPr>
        <p:spPr>
          <a:xfrm>
            <a:off x="277662" y="1267120"/>
            <a:ext cx="5199066" cy="5397505"/>
          </a:xfrm>
          <a:prstGeom prst="rect">
            <a:avLst/>
          </a:prstGeom>
        </p:spPr>
        <p:txBody>
          <a:bodyPr lIns="45718" tIns="45718" rIns="45718" bIns="45718" anchor="t"/>
          <a:lstStyle/>
          <a:p>
            <a:pPr marL="0" indent="0" defTabSz="242315">
              <a:spcBef>
                <a:spcPts val="600"/>
              </a:spcBef>
              <a:buSzTx/>
              <a:buNone/>
              <a:defRPr b="1" sz="2000">
                <a:uFill>
                  <a:solidFill>
                    <a:srgbClr val="000000"/>
                  </a:solidFill>
                </a:uFill>
                <a:latin typeface="+mj-lt"/>
                <a:ea typeface="+mj-ea"/>
                <a:cs typeface="+mj-cs"/>
                <a:sym typeface="Helvetica"/>
              </a:defRPr>
            </a:pPr>
            <a:r>
              <a:t>Globalization and Imperialism!</a:t>
            </a:r>
          </a:p>
          <a:p>
            <a:pPr marL="127534" indent="-127534" defTabSz="242315">
              <a:spcBef>
                <a:spcPts val="600"/>
              </a:spcBef>
              <a:buSzPct val="100000"/>
              <a:defRPr sz="2000">
                <a:uFill>
                  <a:solidFill>
                    <a:srgbClr val="000000"/>
                  </a:solidFill>
                </a:uFill>
                <a:latin typeface="Times New Roman"/>
                <a:ea typeface="Times New Roman"/>
                <a:cs typeface="Times New Roman"/>
                <a:sym typeface="Times New Roman"/>
              </a:defRPr>
            </a:pPr>
            <a:r>
              <a:t>Then in 1897 he crossed the Pacific to first Australia, working first for Bewick, Moreing for 7000 dollars a year</a:t>
            </a:r>
          </a:p>
          <a:p>
            <a:pPr marL="127534" indent="-127534" defTabSz="242315">
              <a:spcBef>
                <a:spcPts val="600"/>
              </a:spcBef>
              <a:buSzPct val="100000"/>
              <a:defRPr sz="2000">
                <a:uFill>
                  <a:solidFill>
                    <a:srgbClr val="000000"/>
                  </a:solidFill>
                </a:uFill>
                <a:latin typeface="Times New Roman"/>
                <a:ea typeface="Times New Roman"/>
                <a:cs typeface="Times New Roman"/>
                <a:sym typeface="Times New Roman"/>
              </a:defRPr>
            </a:pPr>
            <a:r>
              <a:t>Then to China, working at 20,000 a year and up:</a:t>
            </a:r>
          </a:p>
          <a:p>
            <a:pPr lvl="1" marL="369850" indent="-127534" defTabSz="242315">
              <a:spcBef>
                <a:spcPts val="600"/>
              </a:spcBef>
              <a:buSzPct val="100000"/>
              <a:defRPr sz="2000">
                <a:uFill>
                  <a:solidFill>
                    <a:srgbClr val="000000"/>
                  </a:solidFill>
                </a:uFill>
                <a:latin typeface="Times New Roman"/>
                <a:ea typeface="Times New Roman"/>
                <a:cs typeface="Times New Roman"/>
                <a:sym typeface="Times New Roman"/>
              </a:defRPr>
            </a:pPr>
            <a:r>
              <a:t>Somehow wound up with Kaiping Coal Mine</a:t>
            </a:r>
          </a:p>
          <a:p>
            <a:pPr lvl="1" marL="369850" indent="-127534" defTabSz="242315">
              <a:spcBef>
                <a:spcPts val="600"/>
              </a:spcBef>
              <a:buSzPct val="100000"/>
              <a:defRPr sz="2000">
                <a:uFill>
                  <a:solidFill>
                    <a:srgbClr val="000000"/>
                  </a:solidFill>
                </a:uFill>
                <a:latin typeface="Times New Roman"/>
                <a:ea typeface="Times New Roman"/>
                <a:cs typeface="Times New Roman"/>
                <a:sym typeface="Times New Roman"/>
              </a:defRPr>
            </a:pPr>
            <a:r>
              <a:t>Told 2 stories:</a:t>
            </a:r>
          </a:p>
          <a:p>
            <a:pPr lvl="2" marL="612165" indent="-127534" defTabSz="242315">
              <a:spcBef>
                <a:spcPts val="600"/>
              </a:spcBef>
              <a:buSzPct val="100000"/>
              <a:defRPr sz="2000">
                <a:uFill>
                  <a:solidFill>
                    <a:srgbClr val="000000"/>
                  </a:solidFill>
                </a:uFill>
                <a:latin typeface="Times New Roman"/>
                <a:ea typeface="Times New Roman"/>
                <a:cs typeface="Times New Roman"/>
                <a:sym typeface="Times New Roman"/>
              </a:defRPr>
            </a:pPr>
            <a:r>
              <a:t>Rescued shareholders from corrupt Chang Yenmao</a:t>
            </a:r>
          </a:p>
          <a:p>
            <a:pPr lvl="2" marL="612165" indent="-127534" defTabSz="242315">
              <a:spcBef>
                <a:spcPts val="600"/>
              </a:spcBef>
              <a:buSzPct val="100000"/>
              <a:defRPr sz="2000">
                <a:uFill>
                  <a:solidFill>
                    <a:srgbClr val="000000"/>
                  </a:solidFill>
                </a:uFill>
                <a:latin typeface="Times New Roman"/>
                <a:ea typeface="Times New Roman"/>
                <a:cs typeface="Times New Roman"/>
                <a:sym typeface="Times New Roman"/>
              </a:defRPr>
            </a:pPr>
            <a:r>
              <a:t>Played it straight with Chang Yenmao, but then was betrayed by Belgian financiers</a:t>
            </a:r>
          </a:p>
          <a:p>
            <a:pPr marL="127534" indent="-127534" defTabSz="242315">
              <a:spcBef>
                <a:spcPts val="600"/>
              </a:spcBef>
              <a:buSzPct val="100000"/>
              <a:defRPr sz="2000">
                <a:uFill>
                  <a:solidFill>
                    <a:srgbClr val="000000"/>
                  </a:solidFill>
                </a:uFill>
                <a:latin typeface="Times New Roman"/>
                <a:ea typeface="Times New Roman"/>
                <a:cs typeface="Times New Roman"/>
                <a:sym typeface="Times New Roman"/>
              </a:defRPr>
            </a:pPr>
            <a:r>
              <a:t>1901-1917 his base was London, as he worked in and managed investments in Australia, China, Russia, Burma, Italy, and Central America in addition to the United States. </a:t>
            </a:r>
          </a:p>
        </p:txBody>
      </p:sp>
      <p:pic>
        <p:nvPicPr>
          <p:cNvPr id="145" name="Image" descr="Image"/>
          <p:cNvPicPr>
            <a:picLocks noChangeAspect="1"/>
          </p:cNvPicPr>
          <p:nvPr/>
        </p:nvPicPr>
        <p:blipFill>
          <a:blip r:embed="rId3">
            <a:extLst/>
          </a:blip>
          <a:stretch>
            <a:fillRect/>
          </a:stretch>
        </p:blipFill>
        <p:spPr>
          <a:xfrm>
            <a:off x="5563826" y="1267123"/>
            <a:ext cx="3286340" cy="5258142"/>
          </a:xfrm>
          <a:prstGeom prst="rect">
            <a:avLst/>
          </a:prstGeom>
          <a:ln w="12700">
            <a:miter lim="400000"/>
          </a:ln>
        </p:spPr>
      </p:pic>
      <p:pic>
        <p:nvPicPr>
          <p:cNvPr id="14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
        <p:nvSpPr>
          <p:cNvPr id="147" name="5:15 of audio in this slide"/>
          <p:cNvSpPr txBox="1"/>
          <p:nvPr/>
        </p:nvSpPr>
        <p:spPr>
          <a:xfrm>
            <a:off x="6612378" y="6525263"/>
            <a:ext cx="2531623" cy="3327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r">
              <a:defRPr sz="1600"/>
            </a:lvl1pPr>
          </a:lstStyle>
          <a:p>
            <a:pPr/>
            <a:r>
              <a:t>5:15 of audio in this slide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17130004" fill="hold"/>
                                        <p:tgtEl>
                                          <p:spTgt spid="1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1. My Grand Narrative"/>
          <p:cNvSpPr txBox="1"/>
          <p:nvPr>
            <p:ph type="title" idx="4294967295"/>
          </p:nvPr>
        </p:nvSpPr>
        <p:spPr>
          <a:xfrm>
            <a:off x="277663" y="-3"/>
            <a:ext cx="8572501" cy="1267128"/>
          </a:xfrm>
          <a:prstGeom prst="rect">
            <a:avLst/>
          </a:prstGeom>
        </p:spPr>
        <p:txBody>
          <a:bodyPr lIns="45718" tIns="45718" rIns="45718" bIns="45718"/>
          <a:lstStyle>
            <a:lvl1pPr>
              <a:defRPr sz="6000">
                <a:solidFill>
                  <a:srgbClr val="000080"/>
                </a:solidFill>
              </a:defRPr>
            </a:lvl1pPr>
          </a:lstStyle>
          <a:p>
            <a:pPr/>
            <a:r>
              <a:t>Herbert Hoover III</a:t>
            </a:r>
          </a:p>
        </p:txBody>
      </p:sp>
      <p:sp>
        <p:nvSpPr>
          <p:cNvPr id="152" name="This course covers the history of the long twentieth century, beginning in 1870 and ending in 2016:…"/>
          <p:cNvSpPr txBox="1"/>
          <p:nvPr>
            <p:ph type="body" idx="4294967295"/>
          </p:nvPr>
        </p:nvSpPr>
        <p:spPr>
          <a:xfrm>
            <a:off x="277662" y="1267120"/>
            <a:ext cx="5199066" cy="5397505"/>
          </a:xfrm>
          <a:prstGeom prst="rect">
            <a:avLst/>
          </a:prstGeom>
        </p:spPr>
        <p:txBody>
          <a:bodyPr lIns="45718" tIns="45718" rIns="45718" bIns="45718" anchor="t"/>
          <a:lstStyle/>
          <a:p>
            <a:pPr marL="0" indent="0" defTabSz="434340">
              <a:spcBef>
                <a:spcPts val="1100"/>
              </a:spcBef>
              <a:buSzTx/>
              <a:buNone/>
              <a:defRPr b="1" sz="2200">
                <a:uFill>
                  <a:solidFill>
                    <a:srgbClr val="000000"/>
                  </a:solidFill>
                </a:uFill>
                <a:latin typeface="+mj-lt"/>
                <a:ea typeface="+mj-ea"/>
                <a:cs typeface="+mj-cs"/>
                <a:sym typeface="Helvetica"/>
              </a:defRPr>
            </a:pPr>
            <a:r>
              <a:t>Politics!</a:t>
            </a:r>
          </a:p>
          <a:p>
            <a:pPr marL="228599"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WWI aid to Belgium</a:t>
            </a:r>
          </a:p>
          <a:p>
            <a:pPr marL="228599"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In 1917 he moved back to America.</a:t>
            </a:r>
          </a:p>
          <a:p>
            <a:pPr marL="228599"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Post-war famine relief</a:t>
            </a:r>
          </a:p>
          <a:p>
            <a:pPr marL="228599"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Secretary of Commerce in 1924</a:t>
            </a:r>
          </a:p>
          <a:p>
            <a:pPr marL="228599"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Elected president in 1928. </a:t>
            </a:r>
          </a:p>
          <a:p>
            <a:pPr marL="228599" indent="-228599" defTabSz="434340">
              <a:spcBef>
                <a:spcPts val="1100"/>
              </a:spcBef>
              <a:buSzPct val="100000"/>
              <a:defRPr sz="2200">
                <a:uFill>
                  <a:solidFill>
                    <a:srgbClr val="000000"/>
                  </a:solidFill>
                </a:uFill>
                <a:latin typeface="Times New Roman"/>
                <a:ea typeface="Times New Roman"/>
                <a:cs typeface="Times New Roman"/>
                <a:sym typeface="Times New Roman"/>
              </a:defRPr>
            </a:pPr>
            <a:r>
              <a:t>From son of the town blacksmith to college graduate to multimillionaire mining consultant to elected President of the United States in 1928—could anyone’s ascent have been so fast and so far anywhere else? Was anyone else’s ascent so far and so fast even in America? </a:t>
            </a:r>
          </a:p>
        </p:txBody>
      </p:sp>
      <p:pic>
        <p:nvPicPr>
          <p:cNvPr id="153" name="Image" descr="Image"/>
          <p:cNvPicPr>
            <a:picLocks noChangeAspect="1"/>
          </p:cNvPicPr>
          <p:nvPr/>
        </p:nvPicPr>
        <p:blipFill>
          <a:blip r:embed="rId3">
            <a:extLst/>
          </a:blip>
          <a:stretch>
            <a:fillRect/>
          </a:stretch>
        </p:blipFill>
        <p:spPr>
          <a:xfrm>
            <a:off x="5539542" y="1267123"/>
            <a:ext cx="3310624" cy="5296995"/>
          </a:xfrm>
          <a:prstGeom prst="rect">
            <a:avLst/>
          </a:prstGeom>
          <a:ln w="12700">
            <a:miter lim="400000"/>
          </a:ln>
        </p:spPr>
      </p:pic>
      <p:pic>
        <p:nvPicPr>
          <p:cNvPr id="15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
        <p:nvSpPr>
          <p:cNvPr id="155" name="2:00 of audio in this slide"/>
          <p:cNvSpPr txBox="1"/>
          <p:nvPr/>
        </p:nvSpPr>
        <p:spPr>
          <a:xfrm>
            <a:off x="6612378" y="6564117"/>
            <a:ext cx="2531623" cy="3327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lgn="r">
              <a:defRPr sz="1600"/>
            </a:lvl1pPr>
          </a:lstStyle>
          <a:p>
            <a:pPr/>
            <a:r>
              <a:t>2:00 of audio in this slide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1525001" fill="hold"/>
                                        <p:tgtEl>
                                          <p:spTgt spid="15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Catch Our Breath…"/>
          <p:cNvSpPr txBox="1"/>
          <p:nvPr>
            <p:ph type="title"/>
          </p:nvPr>
        </p:nvSpPr>
        <p:spPr>
          <a:xfrm>
            <a:off x="127482" y="0"/>
            <a:ext cx="8890001" cy="1143001"/>
          </a:xfrm>
          <a:prstGeom prst="rect">
            <a:avLst/>
          </a:prstGeom>
        </p:spPr>
        <p:txBody>
          <a:bodyPr/>
          <a:lstStyle>
            <a:lvl1pPr defTabSz="406908">
              <a:defRPr sz="7119"/>
            </a:lvl1pPr>
          </a:lstStyle>
          <a:p>
            <a:pPr/>
            <a:r>
              <a:t>Catch Our Breath…</a:t>
            </a:r>
          </a:p>
        </p:txBody>
      </p:sp>
      <p:sp>
        <p:nvSpPr>
          <p:cNvPr id="160" name="Ask a couple of questions?…"/>
          <p:cNvSpPr txBox="1"/>
          <p:nvPr>
            <p:ph type="body" sz="half" idx="1"/>
          </p:nvPr>
        </p:nvSpPr>
        <p:spPr>
          <a:xfrm>
            <a:off x="127482" y="1143000"/>
            <a:ext cx="4445001" cy="5397500"/>
          </a:xfrm>
          <a:prstGeom prst="rect">
            <a:avLst/>
          </a:prstGeom>
        </p:spPr>
        <p:txBody>
          <a:bodyPr anchor="t"/>
          <a:lstStyle/>
          <a:p>
            <a:pPr marL="457200" indent="-457200">
              <a:spcBef>
                <a:spcPts val="1600"/>
              </a:spcBef>
              <a:buSzPct val="100000"/>
              <a:defRPr>
                <a:latin typeface="Times New Roman"/>
                <a:ea typeface="Times New Roman"/>
                <a:cs typeface="Times New Roman"/>
                <a:sym typeface="Times New Roman"/>
              </a:defRPr>
            </a:pPr>
            <a:r>
              <a:t>Ask a couple of questions? </a:t>
            </a:r>
          </a:p>
          <a:p>
            <a:pPr marL="457200" indent="-457200">
              <a:spcBef>
                <a:spcPts val="1600"/>
              </a:spcBef>
              <a:buSzPct val="100000"/>
              <a:defRPr>
                <a:latin typeface="Times New Roman"/>
                <a:ea typeface="Times New Roman"/>
                <a:cs typeface="Times New Roman"/>
                <a:sym typeface="Times New Roman"/>
              </a:defRPr>
            </a:pPr>
            <a:r>
              <a:t>Make a couple of comments?</a:t>
            </a:r>
          </a:p>
          <a:p>
            <a:pPr marL="457200" indent="-457200">
              <a:spcBef>
                <a:spcPts val="1600"/>
              </a:spcBef>
              <a:buSzPct val="100000"/>
              <a:defRPr>
                <a:latin typeface="Times New Roman"/>
                <a:ea typeface="Times New Roman"/>
                <a:cs typeface="Times New Roman"/>
                <a:sym typeface="Times New Roman"/>
              </a:defRPr>
            </a:pPr>
            <a:r>
              <a:t>Any more readings to recommend?</a:t>
            </a: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sz="1600">
                <a:latin typeface="Times New Roman"/>
                <a:ea typeface="Times New Roman"/>
                <a:cs typeface="Times New Roman"/>
                <a:sym typeface="Times New Roman"/>
              </a:defRPr>
            </a:pPr>
            <a:r>
              <a:t>&lt;&gt;</a:t>
            </a:r>
          </a:p>
        </p:txBody>
      </p:sp>
      <p:pic>
        <p:nvPicPr>
          <p:cNvPr id="161" name="Image" descr="Image"/>
          <p:cNvPicPr>
            <a:picLocks noChangeAspect="1"/>
          </p:cNvPicPr>
          <p:nvPr/>
        </p:nvPicPr>
        <p:blipFill>
          <a:blip r:embed="rId2">
            <a:extLst/>
          </a:blip>
          <a:stretch>
            <a:fillRect/>
          </a:stretch>
        </p:blipFill>
        <p:spPr>
          <a:xfrm>
            <a:off x="4572482" y="1143000"/>
            <a:ext cx="4445001" cy="4444999"/>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